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13"/>
  </p:handoutMasterIdLst>
  <p:sldIdLst>
    <p:sldId id="272" r:id="rId3"/>
    <p:sldId id="282" r:id="rId4"/>
    <p:sldId id="299" r:id="rId5"/>
    <p:sldId id="293" r:id="rId7"/>
    <p:sldId id="304" r:id="rId8"/>
    <p:sldId id="303" r:id="rId9"/>
    <p:sldId id="302" r:id="rId10"/>
    <p:sldId id="305" r:id="rId11"/>
    <p:sldId id="280" r:id="rId12"/>
  </p:sldIdLst>
  <p:sldSz cx="12192000" cy="6858000"/>
  <p:notesSz cx="6858000" cy="9144000"/>
  <p:embeddedFontLst>
    <p:embeddedFont>
      <p:font typeface="Nunito Sans" charset="0"/>
      <p:regular r:id="rId18"/>
      <p:bold r:id="rId19"/>
      <p:italic r:id="rId20"/>
      <p:boldItalic r:id="rId21"/>
    </p:embeddedFont>
    <p:embeddedFont>
      <p:font typeface="Nunito Sans Light" charset="0"/>
      <p:regular r:id="rId22"/>
      <p:italic r:id="rId23"/>
    </p:embeddedFont>
    <p:embeddedFont>
      <p:font typeface="Nunito Sans ExtraBold" charset="0"/>
      <p:bold r:id="rId24"/>
    </p:embeddedFont>
    <p:embeddedFont>
      <p:font typeface="Wingdings 3" panose="05040102010807070707" pitchFamily="18" charset="2"/>
      <p:regular r:id="rId25"/>
    </p:embeddedFont>
    <p:embeddedFont>
      <p:font typeface="微软雅黑" panose="020B0503020204020204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 userDrawn="1">
          <p15:clr>
            <a:srgbClr val="A4A3A4"/>
          </p15:clr>
        </p15:guide>
        <p15:guide id="2" pos="381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70"/>
        <p:guide pos="38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3.xml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10T14:52:50.077" idx="1">
    <p:pos x="7521" y="322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1、数值化、最大最小标准化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2、PCA降维、挑选特征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3、LNN模型（主要由轻量级单元实现）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首先是一维卷积层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A（是一种无残差结构的轻量级网络，主要实现下采样（卷积运算时设置步幅= 2）和改变张量输出形状的功能）首先使用标准卷积来扩展特征图通道数。然后通过深度卷积提取特征，最后使用标准卷积对特征图进行压缩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B【包含逆残差结构，主要实现特征提取功能。（用逆残差结构的好处主要是避免了模型过拟合和梯度消失的问题）】。通道分离后的输入张量进入特征层后，对特征层使用标准卷积来扩展特征图通道数，得到扩展层，扩展层采用1 × 1的网络结构（目的是将低维空间映射到高维空间）。对扩展层使用深度卷积提取特征后，使用标准卷积通过压缩层对特征图进行压缩。除了压缩层都是用relu激活函数，压缩层使用线性激活函数，最后，将两个分支进行连接，利用通道混洗实现两个分支之间的信息交换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最后使用全局平均池化GAP层代替全连接层实现降维。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多分类：为了解决数据集不平衡问题，本文设计了NID损失作为损失函数</a:t>
            </a:r>
            <a:endParaRPr lang="zh-CN" altLang="en-US"/>
          </a:p>
          <a:p>
            <a:r>
              <a:rPr lang="zh-CN" altLang="en-US"/>
              <a:t>（其中pn为第n类的模型估计概率，β用于设置损失值的衰减程度。算例精度越高，损失值衰减越多。当β = 0，αn = 1时，NID损失等价于标准交叉熵损失。）</a:t>
            </a:r>
            <a:endParaRPr lang="zh-CN" altLang="en-US"/>
          </a:p>
          <a:p>
            <a:r>
              <a:rPr lang="zh-CN" altLang="en-US"/>
              <a:t>二分类：使用二进制交叉熵损失函数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1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2.png"/><Relationship Id="rId2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2.png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14401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71555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4556761" y="2865584"/>
            <a:ext cx="30784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组会</a:t>
            </a:r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汇报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2024.4.12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  <p:pic>
        <p:nvPicPr>
          <p:cNvPr id="9" name="图片 8" descr="校徽带字白4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4840" y="196850"/>
            <a:ext cx="5616575" cy="14712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859655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54480" y="5144135"/>
            <a:ext cx="8969375" cy="1435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i="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</a:rPr>
              <a:t>适用于工业物联网环境的深度学习入侵检测系统</a:t>
            </a:r>
            <a:endParaRPr lang="zh-CN" altLang="en-US" sz="2800" b="1" i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4700" y="1580515"/>
            <a:ext cx="8102600" cy="31965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卷积层共4个Filter，每个Filter包含了3个Kernel，每个Kernel的大小为3×3。因此卷积层的参数数量可以用如下公式来计算：N_std = 4 × 3 ×（1）源预测函数fs的学习：通过单通道DNN使用源标签Ys对源数据集Xs的片段进行分类对源预测函数fs进行训练，得到原预测函数fs的权重矩阵和偏置向量。假设单通道DNN包含H属于N隐层，我们将第j层( 1≤j≤H)的权重矩阵和偏置向量分别表示为Wj和Bj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2）多通道DNN的初始化：定义多通道DNN。对于多通道DNN架构，在片段上应用批量归一化层，对网络的输入执行类似于标准归一化的操作。然后对Sn个传感器通道进行分离。第k个传感器通道( 1≤k≤Sn)由与单个DNN的隐藏层相同数量和类型的隐藏层集成处理。我们将这种层的集合称为多通道DNN的一个分支。然后将每个分支的输出进行级联，并连接到全连接层。为输出Ct个目标类的类别概率，增加一个包含目标类Ct个神经元的softmax层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（3）单通道DNN到多通道DNN的权值传递：将单个DNN在{ Ds，Ts }上学习到的H个隐含层的权值Wj和偏置Bj传递到多通道DNN的分支上。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（4）目标预测函数ft的学习：使用( Xt , Yt)对多通道DNN进行微调来学习ft，得到目标预测函数ft。 3 × 3 = 108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67740" y="1548130"/>
            <a:ext cx="888555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>
                <a:latin typeface="Arial" panose="020B0604020202020204" pitchFamily="34" charset="0"/>
                <a:ea typeface="微软雅黑" panose="020B0503020204020204" charset="-122"/>
              </a:rPr>
              <a:t>数据集：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N_BaIoT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数据集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700" y="1612900"/>
            <a:ext cx="4893310" cy="424307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589020" y="5962650"/>
            <a:ext cx="7223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数据集描述和攻击统计数据：每种攻击类型的目标类别和实例计数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665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如果有两个不同类别的样本A、B，A的最近邻是B，B的最近邻是A，那么A,B就是Tomek link。Tomek link的方法就是，将组成Tomek link的两个样本，如果有一个属于多数类样本，就将该多数类样本删除掉。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590" y="1696720"/>
            <a:ext cx="7712710" cy="41503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24800" y="1703705"/>
            <a:ext cx="36156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数据预处理</a:t>
            </a:r>
            <a:endParaRPr lang="zh-CN" altLang="en-US" sz="1600"/>
          </a:p>
          <a:p>
            <a:r>
              <a:rPr lang="zh-CN" altLang="en-US" sz="1600"/>
              <a:t>1、数据增强：通过对现有数据应用各种转换来增加数据集的大小和多样性。</a:t>
            </a:r>
            <a:endParaRPr lang="zh-CN" altLang="en-US" sz="1600"/>
          </a:p>
          <a:p>
            <a:r>
              <a:rPr lang="zh-CN" altLang="en-US" sz="1600"/>
              <a:t>2、数据重组：随机改变数据集中数据实例的顺序以引入随机性并减少偏差的过程。</a:t>
            </a:r>
            <a:endParaRPr lang="zh-CN" altLang="en-US" sz="1600"/>
          </a:p>
          <a:p>
            <a:r>
              <a:rPr lang="zh-CN" altLang="en-US" sz="1600"/>
              <a:t>3、特征编码：使用虚拟编码将分类标签转换为二进制表示的过程。</a:t>
            </a:r>
            <a:endParaRPr lang="zh-CN" altLang="en-US" sz="1600"/>
          </a:p>
          <a:p>
            <a:r>
              <a:rPr lang="zh-CN" altLang="en-US" sz="1600"/>
              <a:t>4、数据标准化</a:t>
            </a:r>
            <a:endParaRPr lang="zh-CN" altLang="en-US"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15" y="4262120"/>
            <a:ext cx="4613275" cy="22631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18910" y="726440"/>
            <a:ext cx="45421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模型这部分作者大篇幅去描述</a:t>
            </a:r>
            <a:r>
              <a:rPr lang="en-US" altLang="zh-CN" sz="1600"/>
              <a:t>CNN</a:t>
            </a:r>
            <a:r>
              <a:rPr lang="zh-CN" altLang="en-US" sz="1600"/>
              <a:t>和</a:t>
            </a:r>
            <a:r>
              <a:rPr lang="en-US" altLang="zh-CN" sz="1600"/>
              <a:t>GRU</a:t>
            </a:r>
            <a:r>
              <a:rPr lang="zh-CN" altLang="en-US" sz="1600"/>
              <a:t>的前向传播公式</a:t>
            </a:r>
            <a:endParaRPr lang="zh-CN" altLang="en-US" sz="16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515" y="1532890"/>
            <a:ext cx="7172325" cy="27292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995" y="1668145"/>
            <a:ext cx="5580380" cy="12293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515" y="2849880"/>
            <a:ext cx="9848850" cy="20605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9515" y="5005070"/>
            <a:ext cx="4897120" cy="14560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640" y="1720215"/>
            <a:ext cx="8572500" cy="44723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虽然KL散度同样可以衡量模型预测分布与真实分布之间的差异，但在直接作为损失函数训练多分类神经网络模型时，其优势并不明显</a:t>
            </a:r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5367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780" y="1539240"/>
            <a:ext cx="7428865" cy="20167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9865" y="3429000"/>
            <a:ext cx="4504690" cy="29546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3475" y="5492115"/>
            <a:ext cx="4792980" cy="8915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2530" y="3615690"/>
            <a:ext cx="4826000" cy="6394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464935" y="802005"/>
            <a:ext cx="387921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虽然KL散度同样可以衡量模型预测分布与真实分布之间的差异，但在直接作为损失函数训练多分类神经网络模型时，其优势并不明显</a:t>
            </a:r>
            <a:endParaRPr lang="zh-CN" altLang="en-US" sz="1400"/>
          </a:p>
        </p:txBody>
      </p:sp>
      <p:sp>
        <p:nvSpPr>
          <p:cNvPr id="11" name="文本框 10"/>
          <p:cNvSpPr txBox="1"/>
          <p:nvPr/>
        </p:nvSpPr>
        <p:spPr>
          <a:xfrm>
            <a:off x="6213475" y="4289425"/>
            <a:ext cx="4573905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当用交叉熵作为分类任务的损失函数时，实际上就是在最小化KL散度，这是因为在一些情况下，交叉熵可以视为KL散度加上常数项（即数据本身的熵）。通过最小化交叉熵，模型不仅是在拟合数据，而且是在尽量减少预测分布与实际分布之间的差异。</a:t>
            </a:r>
            <a:endParaRPr lang="zh-CN" altLang="en-US"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2555069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507615" y="433324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530975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2024.4.14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  <p:tag name="commondata" val="eyJoZGlkIjoiOTBhZTFhNDU1ZjQ3NmVjOWQyMzc1OTgwZDMxMWYyM2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1165</Words>
  <Application>WPS 演示</Application>
  <PresentationFormat>宽屏</PresentationFormat>
  <Paragraphs>48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Nunito Sans</vt:lpstr>
      <vt:lpstr>Nunito Sans Light</vt:lpstr>
      <vt:lpstr>Nunito Sans ExtraBold</vt:lpstr>
      <vt:lpstr>Wingdings 3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六百</cp:lastModifiedBy>
  <cp:revision>36</cp:revision>
  <dcterms:created xsi:type="dcterms:W3CDTF">2020-05-07T17:08:00Z</dcterms:created>
  <dcterms:modified xsi:type="dcterms:W3CDTF">2024-04-12T12:09:39Z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BBB8918C9F78499190381674E807B4BB_13</vt:lpwstr>
  </property>
  <property fmtid="{D5CDD505-2E9C-101B-9397-08002B2CF9AE}" pid="3" name="KSOProductBuildVer">
    <vt:lpwstr>2052-12.1.0.16417</vt:lpwstr>
  </property>
</Properties>
</file>

<file path=docProps/thumbnail.jpeg>
</file>